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98" r:id="rId3"/>
    <p:sldId id="257" r:id="rId4"/>
    <p:sldId id="299" r:id="rId5"/>
    <p:sldId id="310" r:id="rId6"/>
    <p:sldId id="300" r:id="rId7"/>
    <p:sldId id="304" r:id="rId8"/>
    <p:sldId id="301" r:id="rId9"/>
    <p:sldId id="305" r:id="rId10"/>
    <p:sldId id="306" r:id="rId11"/>
    <p:sldId id="303" r:id="rId12"/>
    <p:sldId id="307" r:id="rId13"/>
    <p:sldId id="308" r:id="rId1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Righteous" panose="020B0604020202020204" charset="0"/>
      <p:regular r:id="rId20"/>
    </p:embeddedFont>
    <p:embeddedFont>
      <p:font typeface="Work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2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AC358C-B6A7-4BB4-9124-03042073344E}">
  <a:tblStyle styleId="{6DAC358C-B6A7-4BB4-9124-0304207334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30F15E-C293-42CE-9C87-44252B7256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18450" y="-4363425"/>
            <a:ext cx="7487700" cy="49680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6402384" y="-2484000"/>
            <a:ext cx="7487700" cy="49680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2072000" y="5022900"/>
            <a:ext cx="4448400" cy="44514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5183325" y="-2963900"/>
            <a:ext cx="4724400" cy="47277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219575" y="535000"/>
            <a:ext cx="6704700" cy="12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730850" y="18193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>
            <a:off x="715050" y="2430050"/>
            <a:ext cx="7713900" cy="19836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"/>
          <p:cNvSpPr/>
          <p:nvPr/>
        </p:nvSpPr>
        <p:spPr>
          <a:xfrm rot="5400000">
            <a:off x="7358596" y="4882393"/>
            <a:ext cx="96900" cy="9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7845282" y="4882393"/>
            <a:ext cx="96900" cy="9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8331969" y="4882393"/>
            <a:ext cx="96900" cy="96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2"/>
          <p:cNvCxnSpPr/>
          <p:nvPr/>
        </p:nvCxnSpPr>
        <p:spPr>
          <a:xfrm>
            <a:off x="219500" y="395669"/>
            <a:ext cx="35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2"/>
          <p:cNvCxnSpPr/>
          <p:nvPr/>
        </p:nvCxnSpPr>
        <p:spPr>
          <a:xfrm>
            <a:off x="219500" y="515470"/>
            <a:ext cx="35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2"/>
          <p:cNvCxnSpPr/>
          <p:nvPr/>
        </p:nvCxnSpPr>
        <p:spPr>
          <a:xfrm>
            <a:off x="399200" y="839993"/>
            <a:ext cx="0" cy="357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2"/>
          <p:cNvSpPr/>
          <p:nvPr/>
        </p:nvSpPr>
        <p:spPr>
          <a:xfrm>
            <a:off x="7490063" y="342700"/>
            <a:ext cx="192300" cy="192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738902" y="342700"/>
            <a:ext cx="192300" cy="192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987742" y="342700"/>
            <a:ext cx="192300" cy="192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236581" y="342700"/>
            <a:ext cx="192300" cy="192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 rot="5400000">
            <a:off x="5639700" y="-3856175"/>
            <a:ext cx="7487700" cy="49680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5400000">
            <a:off x="1800" y="4474225"/>
            <a:ext cx="4989000" cy="49926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 rot="5400000">
            <a:off x="6077881" y="-4348389"/>
            <a:ext cx="6739200" cy="67437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10800000" flipH="1"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337775" y="328893"/>
            <a:ext cx="206100" cy="206100"/>
          </a:xfrm>
          <a:prstGeom prst="star4">
            <a:avLst>
              <a:gd name="adj" fmla="val 1890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600910" y="372400"/>
            <a:ext cx="119100" cy="119100"/>
          </a:xfrm>
          <a:prstGeom prst="star4">
            <a:avLst>
              <a:gd name="adj" fmla="val 1890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4"/>
          <p:cNvGrpSpPr/>
          <p:nvPr/>
        </p:nvGrpSpPr>
        <p:grpSpPr>
          <a:xfrm>
            <a:off x="8365896" y="4391531"/>
            <a:ext cx="677812" cy="709200"/>
            <a:chOff x="8428821" y="4391531"/>
            <a:chExt cx="677812" cy="709200"/>
          </a:xfrm>
        </p:grpSpPr>
        <p:sp>
          <p:nvSpPr>
            <p:cNvPr id="67" name="Google Shape;67;p4"/>
            <p:cNvSpPr/>
            <p:nvPr/>
          </p:nvSpPr>
          <p:spPr>
            <a:xfrm rot="5400000">
              <a:off x="8428821" y="439153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5400000">
              <a:off x="8719282" y="439153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5400000">
              <a:off x="8428821" y="469768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8719282" y="469768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5400000">
              <a:off x="8428821" y="500383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5400000">
              <a:off x="8719282" y="500383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5400000">
              <a:off x="9009732" y="439153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5400000">
              <a:off x="9009732" y="4697681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5400000">
              <a:off x="9009732" y="5003831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" name="Google Shape;76;p4"/>
          <p:cNvCxnSpPr/>
          <p:nvPr/>
        </p:nvCxnSpPr>
        <p:spPr>
          <a:xfrm>
            <a:off x="1023500" y="431950"/>
            <a:ext cx="99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/>
          <p:nvPr/>
        </p:nvSpPr>
        <p:spPr>
          <a:xfrm flipH="1">
            <a:off x="4732450" y="1706525"/>
            <a:ext cx="9011100" cy="90111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-5400000" flipH="1">
            <a:off x="-6754500" y="24275"/>
            <a:ext cx="10689600" cy="106971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 rot="-5400000" flipH="1">
            <a:off x="7511375" y="-103700"/>
            <a:ext cx="4448400" cy="44514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rot="-5400000" flipH="1">
            <a:off x="-3646850" y="-1449775"/>
            <a:ext cx="4989000" cy="49926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10800000"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8428900" y="3899306"/>
            <a:ext cx="387350" cy="709200"/>
            <a:chOff x="8565175" y="180406"/>
            <a:chExt cx="387350" cy="709200"/>
          </a:xfrm>
        </p:grpSpPr>
        <p:sp>
          <p:nvSpPr>
            <p:cNvPr id="146" name="Google Shape;146;p9"/>
            <p:cNvSpPr/>
            <p:nvPr/>
          </p:nvSpPr>
          <p:spPr>
            <a:xfrm rot="-5400000" flipH="1">
              <a:off x="8855625" y="18040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rot="-5400000" flipH="1">
              <a:off x="8855625" y="48655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rot="-5400000" flipH="1">
              <a:off x="8855625" y="79270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 rot="-5400000" flipH="1">
              <a:off x="8565175" y="18040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 rot="-5400000" flipH="1">
              <a:off x="8565175" y="48655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rot="-5400000" flipH="1">
              <a:off x="8565175" y="792706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" name="Google Shape;152;p9"/>
          <p:cNvCxnSpPr/>
          <p:nvPr/>
        </p:nvCxnSpPr>
        <p:spPr>
          <a:xfrm rot="10800000">
            <a:off x="4914400" y="333950"/>
            <a:ext cx="351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" name="Google Shape;153;p9"/>
          <p:cNvGrpSpPr/>
          <p:nvPr/>
        </p:nvGrpSpPr>
        <p:grpSpPr>
          <a:xfrm rot="-5400000" flipH="1">
            <a:off x="-70219" y="908250"/>
            <a:ext cx="938819" cy="192300"/>
            <a:chOff x="353775" y="342700"/>
            <a:chExt cx="938819" cy="192300"/>
          </a:xfrm>
        </p:grpSpPr>
        <p:sp>
          <p:nvSpPr>
            <p:cNvPr id="154" name="Google Shape;154;p9"/>
            <p:cNvSpPr/>
            <p:nvPr/>
          </p:nvSpPr>
          <p:spPr>
            <a:xfrm>
              <a:off x="353775" y="342700"/>
              <a:ext cx="192300" cy="1923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02615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51454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100294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/>
          <p:nvPr/>
        </p:nvSpPr>
        <p:spPr>
          <a:xfrm flipH="1">
            <a:off x="6287275" y="-1755025"/>
            <a:ext cx="9011100" cy="90111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"/>
          <p:cNvSpPr/>
          <p:nvPr/>
        </p:nvSpPr>
        <p:spPr>
          <a:xfrm rot="-5400000">
            <a:off x="-3408550" y="-2779550"/>
            <a:ext cx="5801700" cy="58056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 rot="-5400000">
            <a:off x="-444500" y="-3451825"/>
            <a:ext cx="5495100" cy="54987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 rot="-5400000" flipH="1">
            <a:off x="7675800" y="-2570350"/>
            <a:ext cx="4989000" cy="49926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flipH="1"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25"/>
          <p:cNvCxnSpPr/>
          <p:nvPr/>
        </p:nvCxnSpPr>
        <p:spPr>
          <a:xfrm>
            <a:off x="1605194" y="3505550"/>
            <a:ext cx="0" cy="241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5"/>
          <p:cNvSpPr/>
          <p:nvPr/>
        </p:nvSpPr>
        <p:spPr>
          <a:xfrm>
            <a:off x="3119604" y="4652000"/>
            <a:ext cx="119100" cy="119100"/>
          </a:xfrm>
          <a:prstGeom prst="star4">
            <a:avLst>
              <a:gd name="adj" fmla="val 1890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5"/>
          <p:cNvSpPr/>
          <p:nvPr/>
        </p:nvSpPr>
        <p:spPr>
          <a:xfrm flipH="1">
            <a:off x="3404194" y="4608493"/>
            <a:ext cx="206100" cy="206100"/>
          </a:xfrm>
          <a:prstGeom prst="star4">
            <a:avLst>
              <a:gd name="adj" fmla="val 189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5"/>
          <p:cNvSpPr/>
          <p:nvPr/>
        </p:nvSpPr>
        <p:spPr>
          <a:xfrm rot="-5400000" flipH="1">
            <a:off x="8331998" y="534993"/>
            <a:ext cx="96900" cy="9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5"/>
          <p:cNvSpPr/>
          <p:nvPr/>
        </p:nvSpPr>
        <p:spPr>
          <a:xfrm rot="-5400000" flipH="1">
            <a:off x="7845311" y="534993"/>
            <a:ext cx="96900" cy="96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5"/>
          <p:cNvSpPr/>
          <p:nvPr/>
        </p:nvSpPr>
        <p:spPr>
          <a:xfrm rot="-5400000" flipH="1">
            <a:off x="7358625" y="534993"/>
            <a:ext cx="96900" cy="96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"/>
          <p:cNvSpPr/>
          <p:nvPr/>
        </p:nvSpPr>
        <p:spPr>
          <a:xfrm rot="10800000">
            <a:off x="2810063" y="2730225"/>
            <a:ext cx="6109800" cy="61098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6"/>
          <p:cNvSpPr/>
          <p:nvPr/>
        </p:nvSpPr>
        <p:spPr>
          <a:xfrm rot="10800000">
            <a:off x="-694037" y="3797975"/>
            <a:ext cx="7487700" cy="49680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/>
          <p:cNvSpPr/>
          <p:nvPr/>
        </p:nvSpPr>
        <p:spPr>
          <a:xfrm rot="5400000" flipH="1">
            <a:off x="6866413" y="-2970450"/>
            <a:ext cx="4989000" cy="49926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6"/>
          <p:cNvSpPr/>
          <p:nvPr/>
        </p:nvSpPr>
        <p:spPr>
          <a:xfrm rot="5400000" flipH="1">
            <a:off x="-3362437" y="-1874075"/>
            <a:ext cx="5043000" cy="50463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6"/>
          <p:cNvSpPr/>
          <p:nvPr/>
        </p:nvSpPr>
        <p:spPr>
          <a:xfrm rot="5400000" flipH="1">
            <a:off x="7157213" y="-1847225"/>
            <a:ext cx="4989000" cy="4992600"/>
          </a:xfrm>
          <a:prstGeom prst="ellipse">
            <a:avLst/>
          </a:prstGeom>
          <a:gradFill>
            <a:gsLst>
              <a:gs pos="0">
                <a:schemeClr val="lt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6"/>
          <p:cNvSpPr/>
          <p:nvPr/>
        </p:nvSpPr>
        <p:spPr>
          <a:xfrm rot="5400000" flipH="1">
            <a:off x="-1686900" y="-3839550"/>
            <a:ext cx="5207400" cy="5238600"/>
          </a:xfrm>
          <a:prstGeom prst="ellipse">
            <a:avLst/>
          </a:prstGeom>
          <a:gradFill>
            <a:gsLst>
              <a:gs pos="0">
                <a:schemeClr val="dk2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10800000" flipH="1"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26"/>
          <p:cNvCxnSpPr/>
          <p:nvPr/>
        </p:nvCxnSpPr>
        <p:spPr>
          <a:xfrm rot="10800000">
            <a:off x="8744850" y="726976"/>
            <a:ext cx="0" cy="357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1" name="Google Shape;471;p26"/>
          <p:cNvGrpSpPr/>
          <p:nvPr/>
        </p:nvGrpSpPr>
        <p:grpSpPr>
          <a:xfrm rot="5400000" flipH="1">
            <a:off x="149531" y="4042950"/>
            <a:ext cx="938819" cy="192300"/>
            <a:chOff x="353775" y="342700"/>
            <a:chExt cx="938819" cy="192300"/>
          </a:xfrm>
        </p:grpSpPr>
        <p:sp>
          <p:nvSpPr>
            <p:cNvPr id="472" name="Google Shape;472;p26"/>
            <p:cNvSpPr/>
            <p:nvPr/>
          </p:nvSpPr>
          <p:spPr>
            <a:xfrm>
              <a:off x="353775" y="342700"/>
              <a:ext cx="192300" cy="1923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602615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851454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1100294" y="342700"/>
              <a:ext cx="192300" cy="192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26"/>
          <p:cNvCxnSpPr/>
          <p:nvPr/>
        </p:nvCxnSpPr>
        <p:spPr>
          <a:xfrm>
            <a:off x="8565150" y="395669"/>
            <a:ext cx="35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6"/>
          <p:cNvCxnSpPr/>
          <p:nvPr/>
        </p:nvCxnSpPr>
        <p:spPr>
          <a:xfrm>
            <a:off x="8565150" y="515470"/>
            <a:ext cx="35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 txBox="1">
            <a:spLocks noGrp="1"/>
          </p:cNvSpPr>
          <p:nvPr>
            <p:ph type="ctrTitle"/>
          </p:nvPr>
        </p:nvSpPr>
        <p:spPr>
          <a:xfrm>
            <a:off x="1219650" y="1004391"/>
            <a:ext cx="6704700" cy="530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effectLst/>
                <a:latin typeface="Righteous" panose="020B0604020202020204" charset="0"/>
                <a:cs typeface="Poppins" panose="020B0502040204020203" pitchFamily="2" charset="0"/>
              </a:rPr>
              <a:t> </a:t>
            </a:r>
            <a:r>
              <a:rPr lang="en-US" sz="3200" b="0" i="0" u="none" strike="noStrike" dirty="0">
                <a:effectLst/>
                <a:latin typeface="Righteous" panose="020B0604020202020204" charset="0"/>
                <a:cs typeface="Poppins" panose="020B0502040204020203" pitchFamily="2" charset="0"/>
              </a:rPr>
              <a:t>AI based smart career counselling</a:t>
            </a:r>
            <a:endParaRPr sz="3200" dirty="0">
              <a:latin typeface="Righteous" panose="020B0604020202020204" charset="0"/>
              <a:cs typeface="Poppins" panose="020B0502040204020203" pitchFamily="2" charset="0"/>
            </a:endParaRPr>
          </a:p>
        </p:txBody>
      </p:sp>
      <p:pic>
        <p:nvPicPr>
          <p:cNvPr id="490" name="Google Shape;490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060" b="27065"/>
          <a:stretch/>
        </p:blipFill>
        <p:spPr>
          <a:xfrm>
            <a:off x="715050" y="2430050"/>
            <a:ext cx="7713900" cy="19836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849472C-DB94-4D44-305D-9DA69678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850" y="1652385"/>
            <a:ext cx="5682300" cy="409500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An Overview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E9CA-37E2-C9D0-EE80-DF24E8EE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(contd.)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404EB-665C-D107-D286-D0E54CFCA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scores will be calculated and it is analyzed by the trained model, the further career guidance will be taken.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front end development is to be made using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Humalect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prototype model is a good starting point for out model. It is able to achieve a high classification accuracy and it is relatively considered easy to implement. 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prototype model can be improved by using a larger dataset of labelled career choice.</a:t>
            </a:r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B774-5DCF-BD06-4D8E-6CCC1B0D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Dependencies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96BC-0174-1ABD-8EEB-3E6CD02A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5847"/>
            <a:ext cx="7704000" cy="361500"/>
          </a:xfrm>
        </p:spPr>
        <p:txBody>
          <a:bodyPr/>
          <a:lstStyle/>
          <a:p>
            <a:pPr marL="139700" indent="0" algn="l">
              <a:buNone/>
            </a:pPr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      Machine Learning and Data Analytics:</a:t>
            </a:r>
            <a:b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Machine learning libraries and frameworks like TensorFlow, </a:t>
            </a:r>
            <a:r>
              <a:rPr lang="en-IN" sz="1600" dirty="0" err="1">
                <a:latin typeface="Poppins" panose="00000500000000000000" pitchFamily="2" charset="0"/>
                <a:cs typeface="Poppins" panose="00000500000000000000" pitchFamily="2" charset="0"/>
              </a:rPr>
              <a:t>PyTorch</a:t>
            </a:r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, or scikit-learn for building recommendation models.</a:t>
            </a:r>
          </a:p>
          <a:p>
            <a:pPr algn="l"/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Data analytics tools to process and </a:t>
            </a:r>
            <a:r>
              <a:rPr lang="en-IN" sz="1600" dirty="0" err="1">
                <a:latin typeface="Poppins" panose="00000500000000000000" pitchFamily="2" charset="0"/>
                <a:cs typeface="Poppins" panose="00000500000000000000" pitchFamily="2" charset="0"/>
              </a:rPr>
              <a:t>analyze</a:t>
            </a:r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 user data, such as Python's pandas and NumPy libraries.</a:t>
            </a:r>
          </a:p>
          <a:p>
            <a:pPr algn="l"/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 indent="0" algn="l">
              <a:buNone/>
            </a:pPr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      Natural Language Processing (NLP):</a:t>
            </a:r>
          </a:p>
          <a:p>
            <a:pPr algn="l"/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NLP libraries and frameworks, like NLTK, or Hugging Face Transformers, for text analysis and understanding user input.</a:t>
            </a:r>
          </a:p>
          <a:p>
            <a:pPr algn="l"/>
            <a:r>
              <a:rPr lang="en-IN" sz="1600" dirty="0">
                <a:latin typeface="Poppins" panose="00000500000000000000" pitchFamily="2" charset="0"/>
                <a:cs typeface="Poppins" panose="00000500000000000000" pitchFamily="2" charset="0"/>
              </a:rPr>
              <a:t>Pretrained language models for text generation, sentiment analysis, and entity recognition.</a:t>
            </a:r>
          </a:p>
          <a:p>
            <a:pPr algn="l"/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7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7D01-282B-AB2A-F8B8-8743CF49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0" y="445025"/>
            <a:ext cx="8424000" cy="572700"/>
          </a:xfrm>
        </p:spPr>
        <p:txBody>
          <a:bodyPr/>
          <a:lstStyle/>
          <a:p>
            <a:r>
              <a:rPr lang="en-US" dirty="0"/>
              <a:t>Technologies and Dependencies (contd.)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DBDBA-643E-94AD-908C-4309B2436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     Hugging Face Transformers:</a:t>
            </a:r>
          </a:p>
          <a:p>
            <a:pPr algn="l"/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Hugging Face's Transformers library is a state-of-the-art resource for working with transformer-based NLP models like BERT, GPT-2, and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RoBERTa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It offers pre-trained models, fine-tuning capabilities, and easy integration with popular deep learning frameworks.</a:t>
            </a:r>
          </a:p>
          <a:p>
            <a:pPr algn="l"/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 indent="0" algn="l">
              <a:buNone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     Web Development:</a:t>
            </a:r>
          </a:p>
          <a:p>
            <a:pPr algn="l"/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Front-end web development technologies (HTML, CSS, JavaScript) for creating the user interface of the web app.</a:t>
            </a:r>
          </a:p>
          <a:p>
            <a:pPr algn="l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Back-end development technologies (e.g., Node.js, Python, Ruby on Rails) for server-side logic and API development.</a:t>
            </a:r>
          </a:p>
          <a:p>
            <a:pPr algn="l"/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BCA1-81A4-925A-6178-3D01B076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1C108-B95D-C234-A6B3-CD16DD7E1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A3E8-1A22-625A-4B5C-9DA216B2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A3DC5-A08D-0F9E-8B35-B8CA3A1B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914" y="1377445"/>
            <a:ext cx="7704000" cy="3455811"/>
          </a:xfrm>
        </p:spPr>
        <p:txBody>
          <a:bodyPr/>
          <a:lstStyle/>
          <a:p>
            <a:pPr marL="7620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Ministry: </a:t>
            </a:r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 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Ministry of Education</a:t>
            </a:r>
          </a:p>
          <a:p>
            <a:pPr marL="7620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 Code: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 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SIH1434</a:t>
            </a:r>
            <a:b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 Statement: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</a:t>
            </a:r>
            <a:r>
              <a:rPr lang="en-US" sz="1800" b="0" i="0" u="none" strike="noStrike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Making career choices and AI based 				  counselling accessible to every child at 		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              </a:t>
            </a:r>
            <a:r>
              <a:rPr lang="en-US" sz="1800" b="0" i="0" u="none" strike="noStrike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  secondary level along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with aptitude 				  tests and detailed career paths.</a:t>
            </a:r>
            <a:b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Name: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  </a:t>
            </a:r>
            <a:r>
              <a:rPr lang="en-US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EdXperts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620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Leader:	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Vijesh Pethuram K</a:t>
            </a:r>
          </a:p>
          <a:p>
            <a:pPr marL="7620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Institute Code(AISHE):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</a:t>
            </a:r>
            <a:r>
              <a:rPr lang="en-US" sz="18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1-3516234145</a:t>
            </a:r>
          </a:p>
          <a:p>
            <a:pPr marL="7620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Institute Name: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Mepco Schlenk Engineering College</a:t>
            </a:r>
          </a:p>
          <a:p>
            <a:pPr marL="0" indent="0" algn="l">
              <a:spcBef>
                <a:spcPts val="100"/>
              </a:spcBef>
              <a:buNone/>
            </a:pPr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1" dirty="0">
                <a:solidFill>
                  <a:srgbClr val="FFFF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Theme: </a:t>
            </a:r>
            <a:r>
              <a:rPr lang="en-US" sz="18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sz="1800" b="1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  </a:t>
            </a:r>
            <a:r>
              <a:rPr lang="en-US"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</a:t>
            </a:r>
            <a:endParaRPr lang="en-IN" sz="180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 Details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ED7D64-998A-8B3D-1828-B7DFD98A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69604"/>
              </p:ext>
            </p:extLst>
          </p:nvPr>
        </p:nvGraphicFramePr>
        <p:xfrm>
          <a:off x="1475977" y="1270348"/>
          <a:ext cx="6192046" cy="209741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174366">
                  <a:extLst>
                    <a:ext uri="{9D8B030D-6E8A-4147-A177-3AD203B41FA5}">
                      <a16:colId xmlns:a16="http://schemas.microsoft.com/office/drawing/2014/main" val="1005596181"/>
                    </a:ext>
                  </a:extLst>
                </a:gridCol>
                <a:gridCol w="1771128">
                  <a:extLst>
                    <a:ext uri="{9D8B030D-6E8A-4147-A177-3AD203B41FA5}">
                      <a16:colId xmlns:a16="http://schemas.microsoft.com/office/drawing/2014/main" val="3979075637"/>
                    </a:ext>
                  </a:extLst>
                </a:gridCol>
                <a:gridCol w="2246552">
                  <a:extLst>
                    <a:ext uri="{9D8B030D-6E8A-4147-A177-3AD203B41FA5}">
                      <a16:colId xmlns:a16="http://schemas.microsoft.com/office/drawing/2014/main" val="2928715291"/>
                    </a:ext>
                  </a:extLst>
                </a:gridCol>
              </a:tblGrid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Team Member Name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Branch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Stream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3875832262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Vijesh</a:t>
                      </a: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</a:t>
                      </a:r>
                      <a:r>
                        <a:rPr lang="en-IN" sz="12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Pethuram</a:t>
                      </a: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K (Leader)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4181437615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Prabhu R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1228027179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Vignesh S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3363764775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Sanchith</a:t>
                      </a: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R S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319837743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en-IN" sz="12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binaya</a:t>
                      </a: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S M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3916448221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en-IN" sz="12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eepalakshmi</a:t>
                      </a: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N J S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Bachelor Of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Information Technology</a:t>
                      </a:r>
                      <a:endParaRPr lang="en-IN" sz="12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10" marR="63210" marT="0" marB="0"/>
                </a:tc>
                <a:extLst>
                  <a:ext uri="{0D108BD9-81ED-4DB2-BD59-A6C34878D82A}">
                    <a16:rowId xmlns:a16="http://schemas.microsoft.com/office/drawing/2014/main" val="2877288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1D1951-F85A-911C-B4D1-A9F164BF2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832762"/>
              </p:ext>
            </p:extLst>
          </p:nvPr>
        </p:nvGraphicFramePr>
        <p:xfrm>
          <a:off x="1475976" y="3620381"/>
          <a:ext cx="6192047" cy="1192831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460983">
                  <a:extLst>
                    <a:ext uri="{9D8B030D-6E8A-4147-A177-3AD203B41FA5}">
                      <a16:colId xmlns:a16="http://schemas.microsoft.com/office/drawing/2014/main" val="2795231141"/>
                    </a:ext>
                  </a:extLst>
                </a:gridCol>
                <a:gridCol w="942054">
                  <a:extLst>
                    <a:ext uri="{9D8B030D-6E8A-4147-A177-3AD203B41FA5}">
                      <a16:colId xmlns:a16="http://schemas.microsoft.com/office/drawing/2014/main" val="265324994"/>
                    </a:ext>
                  </a:extLst>
                </a:gridCol>
                <a:gridCol w="2307235">
                  <a:extLst>
                    <a:ext uri="{9D8B030D-6E8A-4147-A177-3AD203B41FA5}">
                      <a16:colId xmlns:a16="http://schemas.microsoft.com/office/drawing/2014/main" val="3895707290"/>
                    </a:ext>
                  </a:extLst>
                </a:gridCol>
                <a:gridCol w="1481775">
                  <a:extLst>
                    <a:ext uri="{9D8B030D-6E8A-4147-A177-3AD203B41FA5}">
                      <a16:colId xmlns:a16="http://schemas.microsoft.com/office/drawing/2014/main" val="2166381298"/>
                    </a:ext>
                  </a:extLst>
                </a:gridCol>
              </a:tblGrid>
              <a:tr h="53750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Team Mentor Name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Category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Expertise Domain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Domain Experience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extLst>
                  <a:ext uri="{0D108BD9-81ED-4DB2-BD59-A6C34878D82A}">
                    <a16:rowId xmlns:a16="http://schemas.microsoft.com/office/drawing/2014/main" val="1797519780"/>
                  </a:ext>
                </a:extLst>
              </a:tr>
              <a:tr h="2771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Dr.G.Yogarajan</a:t>
                      </a:r>
                      <a:r>
                        <a:rPr lang="en-US" sz="1200" b="1" dirty="0">
                          <a:effectLst/>
                        </a:rPr>
                        <a:t>                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</a:rPr>
                        <a:t>Academic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Networking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18 years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extLst>
                  <a:ext uri="{0D108BD9-81ED-4DB2-BD59-A6C34878D82A}">
                    <a16:rowId xmlns:a16="http://schemas.microsoft.com/office/drawing/2014/main" val="2851888357"/>
                  </a:ext>
                </a:extLst>
              </a:tr>
              <a:tr h="3781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7" marR="63847" marT="0" marB="0"/>
                </a:tc>
                <a:extLst>
                  <a:ext uri="{0D108BD9-81ED-4DB2-BD59-A6C34878D82A}">
                    <a16:rowId xmlns:a16="http://schemas.microsoft.com/office/drawing/2014/main" val="35589627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AAAC-F489-11D0-26BE-9110106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Ideas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487B-8FCA-9F82-9504-BA0BA1086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32304"/>
            <a:ext cx="7704000" cy="3136496"/>
          </a:xfrm>
        </p:spPr>
        <p:txBody>
          <a:bodyPr/>
          <a:lstStyle/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To Recommend a suitable career for the students based on Aptitude Tests and previous marks.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student will then be allowed to chat with a Chatbot through which his careers are predicted and refined.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It is planned to have real-time career insights and providing career suggestions based on it.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Speech-to-text is used for people with disabilities to access the application and Text-to-speech is used to access the application in audio format.</a:t>
            </a: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1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03AF-A14E-222B-0D07-A9149032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468"/>
            <a:ext cx="7704000" cy="572700"/>
          </a:xfrm>
        </p:spPr>
        <p:txBody>
          <a:bodyPr/>
          <a:lstStyle/>
          <a:p>
            <a:r>
              <a:rPr lang="en-US" dirty="0"/>
              <a:t>Use cases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9A26B-BC55-8908-F302-BC360FED5515}"/>
              </a:ext>
            </a:extLst>
          </p:cNvPr>
          <p:cNvSpPr txBox="1"/>
          <p:nvPr/>
        </p:nvSpPr>
        <p:spPr>
          <a:xfrm>
            <a:off x="926399" y="1237566"/>
            <a:ext cx="2402644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sz="1400" dirty="0"/>
              <a:t>Students will receive a report that explains their aptitude test results and provides suggestions for careers that are a good fit for them.</a:t>
            </a:r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155D1-2828-BB6A-5F0E-1B8D6B6AE2B5}"/>
              </a:ext>
            </a:extLst>
          </p:cNvPr>
          <p:cNvSpPr txBox="1"/>
          <p:nvPr/>
        </p:nvSpPr>
        <p:spPr>
          <a:xfrm>
            <a:off x="982286" y="3278528"/>
            <a:ext cx="2402644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sz="1400" dirty="0"/>
              <a:t>The student then chats with a chatbot to discuss their results and explore different career options.</a:t>
            </a:r>
          </a:p>
          <a:p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9C7E6-1F5C-0B98-4769-51D406AA0155}"/>
              </a:ext>
            </a:extLst>
          </p:cNvPr>
          <p:cNvSpPr txBox="1"/>
          <p:nvPr/>
        </p:nvSpPr>
        <p:spPr>
          <a:xfrm flipH="1">
            <a:off x="5407810" y="1509497"/>
            <a:ext cx="2599950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Real time career insights and providing career suggestions based on it.</a:t>
            </a:r>
            <a:endParaRPr lang="en-IN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3BE35-6B5E-2E99-C134-A1C30FA63E3A}"/>
              </a:ext>
            </a:extLst>
          </p:cNvPr>
          <p:cNvSpPr txBox="1"/>
          <p:nvPr/>
        </p:nvSpPr>
        <p:spPr>
          <a:xfrm>
            <a:off x="5482201" y="3281683"/>
            <a:ext cx="2611128" cy="1169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400" dirty="0"/>
              <a:t>The student uses the information to make their career choices and make a decision about their future.</a:t>
            </a:r>
          </a:p>
        </p:txBody>
      </p:sp>
      <p:sp>
        <p:nvSpPr>
          <p:cNvPr id="8" name="Google Shape;540;p42">
            <a:extLst>
              <a:ext uri="{FF2B5EF4-FFF2-40B4-BE49-F238E27FC236}">
                <a16:creationId xmlns:a16="http://schemas.microsoft.com/office/drawing/2014/main" id="{6AA99EEC-1780-7ED1-283A-B6DF1211B64B}"/>
              </a:ext>
            </a:extLst>
          </p:cNvPr>
          <p:cNvSpPr/>
          <p:nvPr/>
        </p:nvSpPr>
        <p:spPr>
          <a:xfrm>
            <a:off x="3472704" y="1857658"/>
            <a:ext cx="1792354" cy="1736080"/>
          </a:xfrm>
          <a:prstGeom prst="pie">
            <a:avLst>
              <a:gd name="adj1" fmla="val 10784754"/>
              <a:gd name="adj2" fmla="val 16200000"/>
            </a:avLst>
          </a:prstGeom>
          <a:solidFill>
            <a:srgbClr val="00D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52B27-5F23-F73D-74E2-E70C9941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7" y="1772396"/>
            <a:ext cx="922866" cy="1028700"/>
          </a:xfrm>
          <a:prstGeom prst="rect">
            <a:avLst/>
          </a:prstGeom>
        </p:spPr>
      </p:pic>
      <p:sp>
        <p:nvSpPr>
          <p:cNvPr id="10" name="Google Shape;541;p42">
            <a:extLst>
              <a:ext uri="{FF2B5EF4-FFF2-40B4-BE49-F238E27FC236}">
                <a16:creationId xmlns:a16="http://schemas.microsoft.com/office/drawing/2014/main" id="{8AD90306-2C58-195D-E591-E6F63A2E0890}"/>
              </a:ext>
            </a:extLst>
          </p:cNvPr>
          <p:cNvSpPr/>
          <p:nvPr/>
        </p:nvSpPr>
        <p:spPr>
          <a:xfrm rot="5400000">
            <a:off x="3689241" y="1836193"/>
            <a:ext cx="1736080" cy="1792466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F8B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76142-570C-5F9F-8524-C67CDDC7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79" y="2179878"/>
            <a:ext cx="616676" cy="443491"/>
          </a:xfrm>
          <a:prstGeom prst="rect">
            <a:avLst/>
          </a:prstGeom>
        </p:spPr>
      </p:pic>
      <p:sp>
        <p:nvSpPr>
          <p:cNvPr id="12" name="Google Shape;543;p42">
            <a:extLst>
              <a:ext uri="{FF2B5EF4-FFF2-40B4-BE49-F238E27FC236}">
                <a16:creationId xmlns:a16="http://schemas.microsoft.com/office/drawing/2014/main" id="{05B109F5-0319-2413-617F-BA3554C39654}"/>
              </a:ext>
            </a:extLst>
          </p:cNvPr>
          <p:cNvSpPr/>
          <p:nvPr/>
        </p:nvSpPr>
        <p:spPr>
          <a:xfrm rot="16200000">
            <a:off x="3568664" y="2093565"/>
            <a:ext cx="1600440" cy="1710047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BB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2D28B7-721F-C238-E8E6-3A20EDFEE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03" y="3009024"/>
            <a:ext cx="534027" cy="598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Google Shape;542;p42">
            <a:extLst>
              <a:ext uri="{FF2B5EF4-FFF2-40B4-BE49-F238E27FC236}">
                <a16:creationId xmlns:a16="http://schemas.microsoft.com/office/drawing/2014/main" id="{B92D64E0-A228-2F8E-F610-3706C1E75DA1}"/>
              </a:ext>
            </a:extLst>
          </p:cNvPr>
          <p:cNvSpPr/>
          <p:nvPr/>
        </p:nvSpPr>
        <p:spPr>
          <a:xfrm rot="10800000">
            <a:off x="3656612" y="2116079"/>
            <a:ext cx="1796902" cy="1670280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EF6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81B24-7E24-E85C-15C0-349617A49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478" y="3084124"/>
            <a:ext cx="616677" cy="3951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81D316-F49D-422A-C029-9CF5A5E80FA8}"/>
              </a:ext>
            </a:extLst>
          </p:cNvPr>
          <p:cNvCxnSpPr>
            <a:cxnSpLocks/>
          </p:cNvCxnSpPr>
          <p:nvPr/>
        </p:nvCxnSpPr>
        <p:spPr>
          <a:xfrm>
            <a:off x="926399" y="2815792"/>
            <a:ext cx="7195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797E68-E2FE-4A93-EE0F-8966BA1733DF}"/>
              </a:ext>
            </a:extLst>
          </p:cNvPr>
          <p:cNvCxnSpPr>
            <a:cxnSpLocks/>
          </p:cNvCxnSpPr>
          <p:nvPr/>
        </p:nvCxnSpPr>
        <p:spPr>
          <a:xfrm>
            <a:off x="4442917" y="1238641"/>
            <a:ext cx="57375" cy="315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32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208F-68DC-387A-957D-79A4981A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- Frontend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C86C-BB4B-0D62-8464-D27CE9A36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6C7A7E-A768-D312-D0B0-E6D7DE282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6"/>
          <a:stretch/>
        </p:blipFill>
        <p:spPr>
          <a:xfrm>
            <a:off x="458460" y="1082525"/>
            <a:ext cx="8227079" cy="380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4577-3EE5-25AA-D29E-CC3FACF5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- Backend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12B77-C90C-03E0-D625-AE1C6B368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6C2E7-BB96-EEFC-A0AC-80361EAB3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3"/>
          <a:stretch/>
        </p:blipFill>
        <p:spPr>
          <a:xfrm>
            <a:off x="486842" y="1084156"/>
            <a:ext cx="8170315" cy="380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03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B5AE-2FA2-DD53-45CE-1005306C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(contd.)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49442-83B2-FBBF-E388-5D09D9000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5046"/>
            <a:ext cx="7704000" cy="361500"/>
          </a:xfrm>
        </p:spPr>
        <p:txBody>
          <a:bodyPr/>
          <a:lstStyle/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As from the given criteria, we are going to implement the model as web application. 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Django and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Humalect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is considered to implement the model for web application. 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REST Framework is a flexible toolkit for building Web APIs which can be used to machine learning model deployment by calling an API endpoint.</a:t>
            </a: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7467-6660-53C9-D84E-0086445E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(contd.)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4DFF9-F1EC-406B-FE6B-06A00E5C8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As we are analyzing their career based on their marks in aptitude tests and previous marks, we are going to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implement them by classification through supervised learning. </a:t>
            </a:r>
          </a:p>
          <a:p>
            <a:pPr algn="l"/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For the other miscellaneous activities like hobbies and area of interest, we are going to implement through clustering through unsupervised learning.</a:t>
            </a: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IN" sz="1800" dirty="0">
                <a:latin typeface="Poppins" panose="00000500000000000000" pitchFamily="2" charset="0"/>
                <a:cs typeface="Poppins" panose="00000500000000000000" pitchFamily="2" charset="0"/>
              </a:rPr>
              <a:t>This results will be further processed and analysed and followed by the student will be interacted with Chatbot.</a:t>
            </a:r>
          </a:p>
          <a:p>
            <a:pPr algn="l"/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04865"/>
      </p:ext>
    </p:extLst>
  </p:cSld>
  <p:clrMapOvr>
    <a:masterClrMapping/>
  </p:clrMapOvr>
</p:sld>
</file>

<file path=ppt/theme/theme1.xml><?xml version="1.0" encoding="utf-8"?>
<a:theme xmlns:a="http://schemas.openxmlformats.org/drawingml/2006/main" name="Lofi Music Promotion Social Media Strategy by Slidesgo">
  <a:themeElements>
    <a:clrScheme name="Simple Light">
      <a:dk1>
        <a:srgbClr val="FFFFFF"/>
      </a:dk1>
      <a:lt1>
        <a:srgbClr val="361B9A"/>
      </a:lt1>
      <a:dk2>
        <a:srgbClr val="C568FF"/>
      </a:dk2>
      <a:lt2>
        <a:srgbClr val="9ADEE7"/>
      </a:lt2>
      <a:accent1>
        <a:srgbClr val="926DD6"/>
      </a:accent1>
      <a:accent2>
        <a:srgbClr val="7878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759</Words>
  <Application>Microsoft Office PowerPoint</Application>
  <PresentationFormat>On-screen Show (16:9)</PresentationFormat>
  <Paragraphs>94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Work Sans</vt:lpstr>
      <vt:lpstr>Poppins</vt:lpstr>
      <vt:lpstr>Times New Roman</vt:lpstr>
      <vt:lpstr>Arial</vt:lpstr>
      <vt:lpstr>Righteous</vt:lpstr>
      <vt:lpstr>Lofi Music Promotion Social Media Strategy by Slidesgo</vt:lpstr>
      <vt:lpstr> AI based smart career counselling</vt:lpstr>
      <vt:lpstr>Problem Description</vt:lpstr>
      <vt:lpstr>Team Members Details</vt:lpstr>
      <vt:lpstr>Proposed Ideas</vt:lpstr>
      <vt:lpstr>Use cases</vt:lpstr>
      <vt:lpstr>System Design - Frontend</vt:lpstr>
      <vt:lpstr>System Design - Backend</vt:lpstr>
      <vt:lpstr>System Design (contd.)</vt:lpstr>
      <vt:lpstr>System Design (contd.)</vt:lpstr>
      <vt:lpstr>System Design (contd.)</vt:lpstr>
      <vt:lpstr>Technologies and Dependencies</vt:lpstr>
      <vt:lpstr>Technologies and Dependencies (contd.)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career choices and AI based counselling accessible to every child at secondary level along with aptitude tests and detailed career paths.</dc:title>
  <cp:lastModifiedBy>Vijesh Pethuram</cp:lastModifiedBy>
  <cp:revision>63</cp:revision>
  <dcterms:modified xsi:type="dcterms:W3CDTF">2023-09-12T16:41:49Z</dcterms:modified>
</cp:coreProperties>
</file>